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ntic Bold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Hertical Smooth" panose="020B0604020202020204" charset="0"/>
      <p:regular r:id="rId16"/>
    </p:embeddedFont>
    <p:embeddedFont>
      <p:font typeface="Montserrat Classic" panose="020B0604020202020204" charset="0"/>
      <p:regular r:id="rId17"/>
    </p:embeddedFont>
    <p:embeddedFont>
      <p:font typeface="Open Sans Light" panose="020B0306030504020204" pitchFamily="3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svg>
</file>

<file path=ppt/media/image5.png>
</file>

<file path=ppt/media/image6.jpeg>
</file>

<file path=ppt/media/image7.jp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C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4893329" y="2735855"/>
            <a:ext cx="1860891" cy="1693243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360230" y="4389441"/>
            <a:ext cx="4758548" cy="5857902"/>
            <a:chOff x="0" y="0"/>
            <a:chExt cx="1906646" cy="2347133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1843146" cy="2283633"/>
            </a:xfrm>
            <a:custGeom>
              <a:avLst/>
              <a:gdLst/>
              <a:ahLst/>
              <a:cxnLst/>
              <a:rect l="l" t="t" r="r" b="b"/>
              <a:pathLst>
                <a:path w="1843146" h="2283633">
                  <a:moveTo>
                    <a:pt x="1750436" y="2283633"/>
                  </a:moveTo>
                  <a:lnTo>
                    <a:pt x="92710" y="2283633"/>
                  </a:lnTo>
                  <a:cubicBezTo>
                    <a:pt x="41910" y="2283633"/>
                    <a:pt x="0" y="2241723"/>
                    <a:pt x="0" y="219092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49166" y="0"/>
                  </a:lnTo>
                  <a:cubicBezTo>
                    <a:pt x="1799966" y="0"/>
                    <a:pt x="1841876" y="41910"/>
                    <a:pt x="1841876" y="92710"/>
                  </a:cubicBezTo>
                  <a:lnTo>
                    <a:pt x="1841876" y="2189653"/>
                  </a:lnTo>
                  <a:cubicBezTo>
                    <a:pt x="1843146" y="2241723"/>
                    <a:pt x="1801236" y="2283633"/>
                    <a:pt x="1750436" y="2283633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906646" cy="2347133"/>
            </a:xfrm>
            <a:custGeom>
              <a:avLst/>
              <a:gdLst/>
              <a:ahLst/>
              <a:cxnLst/>
              <a:rect l="l" t="t" r="r" b="b"/>
              <a:pathLst>
                <a:path w="1906646" h="2347133">
                  <a:moveTo>
                    <a:pt x="1782186" y="59690"/>
                  </a:moveTo>
                  <a:cubicBezTo>
                    <a:pt x="1817746" y="59690"/>
                    <a:pt x="1846956" y="88900"/>
                    <a:pt x="1846956" y="124460"/>
                  </a:cubicBezTo>
                  <a:lnTo>
                    <a:pt x="1846956" y="2222673"/>
                  </a:lnTo>
                  <a:cubicBezTo>
                    <a:pt x="1846956" y="2258233"/>
                    <a:pt x="1817746" y="2287443"/>
                    <a:pt x="1782186" y="2287443"/>
                  </a:cubicBezTo>
                  <a:lnTo>
                    <a:pt x="124460" y="2287443"/>
                  </a:lnTo>
                  <a:cubicBezTo>
                    <a:pt x="88900" y="2287443"/>
                    <a:pt x="59690" y="2258233"/>
                    <a:pt x="59690" y="222267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82186" y="59690"/>
                  </a:lnTo>
                  <a:moveTo>
                    <a:pt x="178218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222673"/>
                  </a:lnTo>
                  <a:cubicBezTo>
                    <a:pt x="0" y="2291253"/>
                    <a:pt x="55880" y="2347133"/>
                    <a:pt x="124460" y="2347133"/>
                  </a:cubicBezTo>
                  <a:lnTo>
                    <a:pt x="1782186" y="2347133"/>
                  </a:lnTo>
                  <a:cubicBezTo>
                    <a:pt x="1850766" y="2347133"/>
                    <a:pt x="1906646" y="2291253"/>
                    <a:pt x="1906646" y="2222673"/>
                  </a:cubicBezTo>
                  <a:lnTo>
                    <a:pt x="1906646" y="124460"/>
                  </a:lnTo>
                  <a:cubicBezTo>
                    <a:pt x="1906646" y="55880"/>
                    <a:pt x="1850766" y="0"/>
                    <a:pt x="178218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728378" y="120760"/>
            <a:ext cx="4758548" cy="5857902"/>
            <a:chOff x="0" y="0"/>
            <a:chExt cx="1906646" cy="2347133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1843146" cy="2283633"/>
            </a:xfrm>
            <a:custGeom>
              <a:avLst/>
              <a:gdLst/>
              <a:ahLst/>
              <a:cxnLst/>
              <a:rect l="l" t="t" r="r" b="b"/>
              <a:pathLst>
                <a:path w="1843146" h="2283633">
                  <a:moveTo>
                    <a:pt x="1750436" y="2283633"/>
                  </a:moveTo>
                  <a:lnTo>
                    <a:pt x="92710" y="2283633"/>
                  </a:lnTo>
                  <a:cubicBezTo>
                    <a:pt x="41910" y="2283633"/>
                    <a:pt x="0" y="2241723"/>
                    <a:pt x="0" y="219092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49166" y="0"/>
                  </a:lnTo>
                  <a:cubicBezTo>
                    <a:pt x="1799966" y="0"/>
                    <a:pt x="1841876" y="41910"/>
                    <a:pt x="1841876" y="92710"/>
                  </a:cubicBezTo>
                  <a:lnTo>
                    <a:pt x="1841876" y="2189653"/>
                  </a:lnTo>
                  <a:cubicBezTo>
                    <a:pt x="1843146" y="2241723"/>
                    <a:pt x="1801236" y="2283633"/>
                    <a:pt x="1750436" y="2283633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906646" cy="2347133"/>
            </a:xfrm>
            <a:custGeom>
              <a:avLst/>
              <a:gdLst/>
              <a:ahLst/>
              <a:cxnLst/>
              <a:rect l="l" t="t" r="r" b="b"/>
              <a:pathLst>
                <a:path w="1906646" h="2347133">
                  <a:moveTo>
                    <a:pt x="1782186" y="59690"/>
                  </a:moveTo>
                  <a:cubicBezTo>
                    <a:pt x="1817746" y="59690"/>
                    <a:pt x="1846956" y="88900"/>
                    <a:pt x="1846956" y="124460"/>
                  </a:cubicBezTo>
                  <a:lnTo>
                    <a:pt x="1846956" y="2222673"/>
                  </a:lnTo>
                  <a:cubicBezTo>
                    <a:pt x="1846956" y="2258233"/>
                    <a:pt x="1817746" y="2287443"/>
                    <a:pt x="1782186" y="2287443"/>
                  </a:cubicBezTo>
                  <a:lnTo>
                    <a:pt x="124460" y="2287443"/>
                  </a:lnTo>
                  <a:cubicBezTo>
                    <a:pt x="88900" y="2287443"/>
                    <a:pt x="59690" y="2258233"/>
                    <a:pt x="59690" y="222267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82186" y="59690"/>
                  </a:lnTo>
                  <a:moveTo>
                    <a:pt x="178218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222673"/>
                  </a:lnTo>
                  <a:cubicBezTo>
                    <a:pt x="0" y="2291253"/>
                    <a:pt x="55880" y="2347133"/>
                    <a:pt x="124460" y="2347133"/>
                  </a:cubicBezTo>
                  <a:lnTo>
                    <a:pt x="1782186" y="2347133"/>
                  </a:lnTo>
                  <a:cubicBezTo>
                    <a:pt x="1850766" y="2347133"/>
                    <a:pt x="1906646" y="2291253"/>
                    <a:pt x="1906646" y="2222673"/>
                  </a:cubicBezTo>
                  <a:lnTo>
                    <a:pt x="1906646" y="124460"/>
                  </a:lnTo>
                  <a:cubicBezTo>
                    <a:pt x="1906646" y="55880"/>
                    <a:pt x="1850766" y="0"/>
                    <a:pt x="178218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 flipH="1">
            <a:off x="11486926" y="2735855"/>
            <a:ext cx="1860891" cy="169324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2095578" y="4389441"/>
            <a:ext cx="4758548" cy="5897559"/>
            <a:chOff x="0" y="0"/>
            <a:chExt cx="1906646" cy="2363023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1843146" cy="2299523"/>
            </a:xfrm>
            <a:custGeom>
              <a:avLst/>
              <a:gdLst/>
              <a:ahLst/>
              <a:cxnLst/>
              <a:rect l="l" t="t" r="r" b="b"/>
              <a:pathLst>
                <a:path w="1843146" h="2299523">
                  <a:moveTo>
                    <a:pt x="1750436" y="2299523"/>
                  </a:moveTo>
                  <a:lnTo>
                    <a:pt x="92710" y="2299523"/>
                  </a:lnTo>
                  <a:cubicBezTo>
                    <a:pt x="41910" y="2299523"/>
                    <a:pt x="0" y="2257613"/>
                    <a:pt x="0" y="220681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49166" y="0"/>
                  </a:lnTo>
                  <a:cubicBezTo>
                    <a:pt x="1799966" y="0"/>
                    <a:pt x="1841876" y="41910"/>
                    <a:pt x="1841876" y="92710"/>
                  </a:cubicBezTo>
                  <a:lnTo>
                    <a:pt x="1841876" y="2205543"/>
                  </a:lnTo>
                  <a:cubicBezTo>
                    <a:pt x="1843146" y="2257613"/>
                    <a:pt x="1801236" y="2299523"/>
                    <a:pt x="1750436" y="2299523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906646" cy="2363023"/>
            </a:xfrm>
            <a:custGeom>
              <a:avLst/>
              <a:gdLst/>
              <a:ahLst/>
              <a:cxnLst/>
              <a:rect l="l" t="t" r="r" b="b"/>
              <a:pathLst>
                <a:path w="1906646" h="2363023">
                  <a:moveTo>
                    <a:pt x="1782186" y="59690"/>
                  </a:moveTo>
                  <a:cubicBezTo>
                    <a:pt x="1817746" y="59690"/>
                    <a:pt x="1846956" y="88900"/>
                    <a:pt x="1846956" y="124460"/>
                  </a:cubicBezTo>
                  <a:lnTo>
                    <a:pt x="1846956" y="2238563"/>
                  </a:lnTo>
                  <a:cubicBezTo>
                    <a:pt x="1846956" y="2274123"/>
                    <a:pt x="1817746" y="2303333"/>
                    <a:pt x="1782186" y="2303333"/>
                  </a:cubicBezTo>
                  <a:lnTo>
                    <a:pt x="124460" y="2303333"/>
                  </a:lnTo>
                  <a:cubicBezTo>
                    <a:pt x="88900" y="2303333"/>
                    <a:pt x="59690" y="2274123"/>
                    <a:pt x="59690" y="223856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82186" y="59690"/>
                  </a:lnTo>
                  <a:moveTo>
                    <a:pt x="178218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238563"/>
                  </a:lnTo>
                  <a:cubicBezTo>
                    <a:pt x="0" y="2307143"/>
                    <a:pt x="55880" y="2363023"/>
                    <a:pt x="124460" y="2363023"/>
                  </a:cubicBezTo>
                  <a:lnTo>
                    <a:pt x="1782186" y="2363023"/>
                  </a:lnTo>
                  <a:cubicBezTo>
                    <a:pt x="1850766" y="2363023"/>
                    <a:pt x="1906646" y="2307143"/>
                    <a:pt x="1906646" y="2238563"/>
                  </a:cubicBezTo>
                  <a:lnTo>
                    <a:pt x="1906646" y="124460"/>
                  </a:lnTo>
                  <a:cubicBezTo>
                    <a:pt x="1906646" y="55880"/>
                    <a:pt x="1850766" y="0"/>
                    <a:pt x="178218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3425786" flipH="1">
            <a:off x="5046475" y="1582212"/>
            <a:ext cx="1083020" cy="1264674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3425786" flipH="1">
            <a:off x="9020889" y="6686055"/>
            <a:ext cx="1083020" cy="1264674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3425786" flipH="1">
            <a:off x="15487552" y="1582212"/>
            <a:ext cx="1083020" cy="1264674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655234" y="4669695"/>
            <a:ext cx="4168540" cy="1002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4955">
                <a:solidFill>
                  <a:srgbClr val="3B3D50"/>
                </a:solidFill>
                <a:latin typeface="Hertical Smooth"/>
              </a:rPr>
              <a:t>Model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023382" y="503415"/>
            <a:ext cx="4168540" cy="91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7"/>
              </a:lnSpc>
            </a:pPr>
            <a:r>
              <a:rPr lang="en-US" sz="4555">
                <a:solidFill>
                  <a:srgbClr val="3B3D50"/>
                </a:solidFill>
                <a:latin typeface="Hertical Smooth"/>
              </a:rPr>
              <a:t>CONTROLLER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515626" y="4669695"/>
            <a:ext cx="4168540" cy="1002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4955">
                <a:solidFill>
                  <a:srgbClr val="3B3D50"/>
                </a:solidFill>
                <a:latin typeface="Hertical Smooth"/>
              </a:rPr>
              <a:t>vIEW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7134" y="60291"/>
            <a:ext cx="4866194" cy="1067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45"/>
              </a:lnSpc>
            </a:pPr>
            <a:r>
              <a:rPr lang="en-US" sz="5318">
                <a:solidFill>
                  <a:srgbClr val="3B3D50"/>
                </a:solidFill>
                <a:latin typeface="Hertical Smooth"/>
              </a:rPr>
              <a:t>GROUP 06</a:t>
            </a:r>
          </a:p>
        </p:txBody>
      </p:sp>
      <p:pic>
        <p:nvPicPr>
          <p:cNvPr id="21" name="Picture 20" descr="A picture containing hanger&#10;&#10;Description automatically generated">
            <a:extLst>
              <a:ext uri="{FF2B5EF4-FFF2-40B4-BE49-F238E27FC236}">
                <a16:creationId xmlns:a16="http://schemas.microsoft.com/office/drawing/2014/main" id="{A7E5B38E-5A50-010A-5C26-30A5147CC8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821" y="1977943"/>
            <a:ext cx="2879230" cy="2879230"/>
          </a:xfrm>
          <a:prstGeom prst="rect">
            <a:avLst/>
          </a:prstGeom>
        </p:spPr>
      </p:pic>
      <p:pic>
        <p:nvPicPr>
          <p:cNvPr id="23" name="Picture 22" descr="A picture containing person, crowd&#10;&#10;Description automatically generated">
            <a:extLst>
              <a:ext uri="{FF2B5EF4-FFF2-40B4-BE49-F238E27FC236}">
                <a16:creationId xmlns:a16="http://schemas.microsoft.com/office/drawing/2014/main" id="{6D47A582-5001-F86A-CDF7-12AEE802289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5067" y="6048213"/>
            <a:ext cx="4429985" cy="347874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D5C7D8F-C6D0-16E0-C17C-C43C8ACF4342}"/>
              </a:ext>
            </a:extLst>
          </p:cNvPr>
          <p:cNvSpPr txBox="1"/>
          <p:nvPr/>
        </p:nvSpPr>
        <p:spPr>
          <a:xfrm>
            <a:off x="12674788" y="5463246"/>
            <a:ext cx="3850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Nguyen Cong Dat 20200137</a:t>
            </a:r>
          </a:p>
        </p:txBody>
      </p:sp>
      <p:pic>
        <p:nvPicPr>
          <p:cNvPr id="26" name="Picture 25" descr="A picture containing person, person, standing, posing&#10;&#10;Description automatically generated">
            <a:extLst>
              <a:ext uri="{FF2B5EF4-FFF2-40B4-BE49-F238E27FC236}">
                <a16:creationId xmlns:a16="http://schemas.microsoft.com/office/drawing/2014/main" id="{779ECD92-8970-E424-7774-07B3570606A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4" t="4580" r="2414" b="27569"/>
          <a:stretch/>
        </p:blipFill>
        <p:spPr>
          <a:xfrm>
            <a:off x="1905000" y="6207393"/>
            <a:ext cx="3757947" cy="381829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8F27868-E471-3697-8D2F-6C01577A91C3}"/>
              </a:ext>
            </a:extLst>
          </p:cNvPr>
          <p:cNvSpPr txBox="1"/>
          <p:nvPr/>
        </p:nvSpPr>
        <p:spPr>
          <a:xfrm>
            <a:off x="2197216" y="5575010"/>
            <a:ext cx="914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Le Hong Duc 20204874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C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21130" y="3685030"/>
            <a:ext cx="4645740" cy="4645740"/>
            <a:chOff x="0" y="0"/>
            <a:chExt cx="6194320" cy="6194320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6194320" cy="6194320"/>
              <a:chOff x="0" y="0"/>
              <a:chExt cx="2540000" cy="254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484635"/>
                    </a:lnTo>
                    <a:cubicBezTo>
                      <a:pt x="1050575" y="483373"/>
                      <a:pt x="789316" y="633174"/>
                      <a:pt x="647876" y="877315"/>
                    </a:cubicBezTo>
                    <a:cubicBezTo>
                      <a:pt x="506436" y="1121456"/>
                      <a:pt x="506436" y="1422614"/>
                      <a:pt x="647876" y="1666755"/>
                    </a:cubicBezTo>
                    <a:cubicBezTo>
                      <a:pt x="789316" y="1910896"/>
                      <a:pt x="1050575" y="2060697"/>
                      <a:pt x="1332725" y="2059435"/>
                    </a:cubicBezTo>
                    <a:cubicBezTo>
                      <a:pt x="1614875" y="2060697"/>
                      <a:pt x="1876133" y="1910896"/>
                      <a:pt x="2017574" y="1666755"/>
                    </a:cubicBezTo>
                    <a:cubicBezTo>
                      <a:pt x="2159014" y="1422614"/>
                      <a:pt x="2159014" y="1121456"/>
                      <a:pt x="2017574" y="877315"/>
                    </a:cubicBezTo>
                    <a:cubicBezTo>
                      <a:pt x="1876133" y="633174"/>
                      <a:pt x="1614875" y="483373"/>
                      <a:pt x="1332725" y="484635"/>
                    </a:cubicBezTo>
                    <a:close/>
                  </a:path>
                </a:pathLst>
              </a:custGeom>
              <a:solidFill>
                <a:srgbClr val="D27E1C"/>
              </a:solidFill>
            </p:spPr>
          </p:sp>
          <p:sp>
            <p:nvSpPr>
              <p:cNvPr id="5" name="Freeform 5"/>
              <p:cNvSpPr/>
              <p:nvPr/>
            </p:nvSpPr>
            <p:spPr>
              <a:xfrm>
                <a:off x="1254323" y="14775"/>
                <a:ext cx="1331077" cy="2448128"/>
              </a:xfrm>
              <a:custGeom>
                <a:avLst/>
                <a:gdLst/>
                <a:ahLst/>
                <a:cxnLst/>
                <a:rect l="l" t="t" r="r" b="b"/>
                <a:pathLst>
                  <a:path w="1331077" h="2448128">
                    <a:moveTo>
                      <a:pt x="313578" y="20658"/>
                    </a:moveTo>
                    <a:cubicBezTo>
                      <a:pt x="840763" y="147868"/>
                      <a:pt x="1229004" y="595798"/>
                      <a:pt x="1280041" y="1135707"/>
                    </a:cubicBezTo>
                    <a:cubicBezTo>
                      <a:pt x="1331077" y="1675617"/>
                      <a:pt x="1033647" y="2188362"/>
                      <a:pt x="539636" y="2412103"/>
                    </a:cubicBezTo>
                    <a:cubicBezTo>
                      <a:pt x="461032" y="2448128"/>
                      <a:pt x="369161" y="2439341"/>
                      <a:pt x="298810" y="2389071"/>
                    </a:cubicBezTo>
                    <a:cubicBezTo>
                      <a:pt x="228459" y="2338800"/>
                      <a:pt x="190383" y="2254730"/>
                      <a:pt x="199000" y="2168695"/>
                    </a:cubicBezTo>
                    <a:cubicBezTo>
                      <a:pt x="207617" y="2082659"/>
                      <a:pt x="261609" y="2007810"/>
                      <a:pt x="340532" y="1972489"/>
                    </a:cubicBezTo>
                    <a:cubicBezTo>
                      <a:pt x="646818" y="1833770"/>
                      <a:pt x="831225" y="1515868"/>
                      <a:pt x="799582" y="1181124"/>
                    </a:cubicBezTo>
                    <a:cubicBezTo>
                      <a:pt x="767940" y="846380"/>
                      <a:pt x="527231" y="568664"/>
                      <a:pt x="200376" y="489794"/>
                    </a:cubicBezTo>
                    <a:cubicBezTo>
                      <a:pt x="116232" y="469888"/>
                      <a:pt x="49171" y="406481"/>
                      <a:pt x="24586" y="323584"/>
                    </a:cubicBezTo>
                    <a:cubicBezTo>
                      <a:pt x="0" y="240687"/>
                      <a:pt x="21648" y="150971"/>
                      <a:pt x="81333" y="88409"/>
                    </a:cubicBezTo>
                    <a:cubicBezTo>
                      <a:pt x="141018" y="25846"/>
                      <a:pt x="229616" y="0"/>
                      <a:pt x="313578" y="20658"/>
                    </a:cubicBezTo>
                    <a:close/>
                  </a:path>
                </a:pathLst>
              </a:custGeom>
              <a:solidFill>
                <a:srgbClr val="3B3E5A"/>
              </a:solidFill>
            </p:spPr>
          </p:sp>
        </p:grpSp>
      </p:grpSp>
      <p:grpSp>
        <p:nvGrpSpPr>
          <p:cNvPr id="6" name="Group 6"/>
          <p:cNvGrpSpPr/>
          <p:nvPr/>
        </p:nvGrpSpPr>
        <p:grpSpPr>
          <a:xfrm>
            <a:off x="1028700" y="3257550"/>
            <a:ext cx="5422228" cy="5500701"/>
            <a:chOff x="0" y="0"/>
            <a:chExt cx="2172568" cy="2204010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2109068" cy="2140510"/>
            </a:xfrm>
            <a:custGeom>
              <a:avLst/>
              <a:gdLst/>
              <a:ahLst/>
              <a:cxnLst/>
              <a:rect l="l" t="t" r="r" b="b"/>
              <a:pathLst>
                <a:path w="2109068" h="2140510">
                  <a:moveTo>
                    <a:pt x="2016358" y="2140510"/>
                  </a:moveTo>
                  <a:lnTo>
                    <a:pt x="92710" y="2140510"/>
                  </a:lnTo>
                  <a:cubicBezTo>
                    <a:pt x="41910" y="2140510"/>
                    <a:pt x="0" y="2098600"/>
                    <a:pt x="0" y="204780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015088" y="0"/>
                  </a:lnTo>
                  <a:cubicBezTo>
                    <a:pt x="2065888" y="0"/>
                    <a:pt x="2107798" y="41910"/>
                    <a:pt x="2107798" y="92710"/>
                  </a:cubicBezTo>
                  <a:lnTo>
                    <a:pt x="2107798" y="2046531"/>
                  </a:lnTo>
                  <a:cubicBezTo>
                    <a:pt x="2109068" y="2098601"/>
                    <a:pt x="2067158" y="2140510"/>
                    <a:pt x="2016358" y="2140510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2172568" cy="2204011"/>
            </a:xfrm>
            <a:custGeom>
              <a:avLst/>
              <a:gdLst/>
              <a:ahLst/>
              <a:cxnLst/>
              <a:rect l="l" t="t" r="r" b="b"/>
              <a:pathLst>
                <a:path w="2172568" h="2204011">
                  <a:moveTo>
                    <a:pt x="2048108" y="59690"/>
                  </a:moveTo>
                  <a:cubicBezTo>
                    <a:pt x="2083668" y="59690"/>
                    <a:pt x="2112878" y="88900"/>
                    <a:pt x="2112878" y="124460"/>
                  </a:cubicBezTo>
                  <a:lnTo>
                    <a:pt x="2112878" y="2079551"/>
                  </a:lnTo>
                  <a:cubicBezTo>
                    <a:pt x="2112878" y="2115111"/>
                    <a:pt x="2083668" y="2144320"/>
                    <a:pt x="2048108" y="2144320"/>
                  </a:cubicBezTo>
                  <a:lnTo>
                    <a:pt x="124460" y="2144320"/>
                  </a:lnTo>
                  <a:cubicBezTo>
                    <a:pt x="88900" y="2144320"/>
                    <a:pt x="59690" y="2115111"/>
                    <a:pt x="59690" y="207955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048108" y="59690"/>
                  </a:lnTo>
                  <a:moveTo>
                    <a:pt x="204810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079551"/>
                  </a:lnTo>
                  <a:cubicBezTo>
                    <a:pt x="0" y="2148131"/>
                    <a:pt x="55880" y="2204011"/>
                    <a:pt x="124460" y="2204011"/>
                  </a:cubicBezTo>
                  <a:lnTo>
                    <a:pt x="2048108" y="2204011"/>
                  </a:lnTo>
                  <a:cubicBezTo>
                    <a:pt x="2116688" y="2204011"/>
                    <a:pt x="2172568" y="2148131"/>
                    <a:pt x="2172568" y="2079551"/>
                  </a:cubicBezTo>
                  <a:lnTo>
                    <a:pt x="2172568" y="124460"/>
                  </a:lnTo>
                  <a:cubicBezTo>
                    <a:pt x="2172568" y="55880"/>
                    <a:pt x="2116688" y="0"/>
                    <a:pt x="2048108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2037176" y="3257550"/>
            <a:ext cx="5422228" cy="5500701"/>
            <a:chOff x="0" y="0"/>
            <a:chExt cx="2172568" cy="2204010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2109068" cy="2140510"/>
            </a:xfrm>
            <a:custGeom>
              <a:avLst/>
              <a:gdLst/>
              <a:ahLst/>
              <a:cxnLst/>
              <a:rect l="l" t="t" r="r" b="b"/>
              <a:pathLst>
                <a:path w="2109068" h="2140510">
                  <a:moveTo>
                    <a:pt x="2016358" y="2140510"/>
                  </a:moveTo>
                  <a:lnTo>
                    <a:pt x="92710" y="2140510"/>
                  </a:lnTo>
                  <a:cubicBezTo>
                    <a:pt x="41910" y="2140510"/>
                    <a:pt x="0" y="2098600"/>
                    <a:pt x="0" y="204780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015088" y="0"/>
                  </a:lnTo>
                  <a:cubicBezTo>
                    <a:pt x="2065888" y="0"/>
                    <a:pt x="2107798" y="41910"/>
                    <a:pt x="2107798" y="92710"/>
                  </a:cubicBezTo>
                  <a:lnTo>
                    <a:pt x="2107798" y="2046531"/>
                  </a:lnTo>
                  <a:cubicBezTo>
                    <a:pt x="2109068" y="2098601"/>
                    <a:pt x="2067158" y="2140510"/>
                    <a:pt x="2016358" y="2140510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2172568" cy="2204011"/>
            </a:xfrm>
            <a:custGeom>
              <a:avLst/>
              <a:gdLst/>
              <a:ahLst/>
              <a:cxnLst/>
              <a:rect l="l" t="t" r="r" b="b"/>
              <a:pathLst>
                <a:path w="2172568" h="2204011">
                  <a:moveTo>
                    <a:pt x="2048108" y="59690"/>
                  </a:moveTo>
                  <a:cubicBezTo>
                    <a:pt x="2083668" y="59690"/>
                    <a:pt x="2112878" y="88900"/>
                    <a:pt x="2112878" y="124460"/>
                  </a:cubicBezTo>
                  <a:lnTo>
                    <a:pt x="2112878" y="2079551"/>
                  </a:lnTo>
                  <a:cubicBezTo>
                    <a:pt x="2112878" y="2115111"/>
                    <a:pt x="2083668" y="2144320"/>
                    <a:pt x="2048108" y="2144320"/>
                  </a:cubicBezTo>
                  <a:lnTo>
                    <a:pt x="124460" y="2144320"/>
                  </a:lnTo>
                  <a:cubicBezTo>
                    <a:pt x="88900" y="2144320"/>
                    <a:pt x="59690" y="2115111"/>
                    <a:pt x="59690" y="207955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048108" y="59690"/>
                  </a:lnTo>
                  <a:moveTo>
                    <a:pt x="204810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079551"/>
                  </a:lnTo>
                  <a:cubicBezTo>
                    <a:pt x="0" y="2148131"/>
                    <a:pt x="55880" y="2204011"/>
                    <a:pt x="124460" y="2204011"/>
                  </a:cubicBezTo>
                  <a:lnTo>
                    <a:pt x="2048108" y="2204011"/>
                  </a:lnTo>
                  <a:cubicBezTo>
                    <a:pt x="2116688" y="2204011"/>
                    <a:pt x="2172568" y="2148131"/>
                    <a:pt x="2172568" y="2079551"/>
                  </a:cubicBezTo>
                  <a:lnTo>
                    <a:pt x="2172568" y="124460"/>
                  </a:lnTo>
                  <a:cubicBezTo>
                    <a:pt x="2172568" y="55880"/>
                    <a:pt x="2116688" y="0"/>
                    <a:pt x="2048108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3425786" flipH="1">
            <a:off x="5084354" y="2625213"/>
            <a:ext cx="1083020" cy="1264674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3425786" flipH="1">
            <a:off x="16092830" y="2625213"/>
            <a:ext cx="1083020" cy="1264674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782821" y="3389973"/>
            <a:ext cx="4004695" cy="1209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12"/>
              </a:lnSpc>
            </a:pPr>
            <a:r>
              <a:rPr lang="en-US" sz="6008">
                <a:solidFill>
                  <a:srgbClr val="9B5503"/>
                </a:solidFill>
                <a:latin typeface="Hertical Smooth"/>
              </a:rPr>
              <a:t>PROBLEM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96645" y="4837952"/>
            <a:ext cx="4886338" cy="3267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34"/>
              </a:lnSpc>
            </a:pPr>
            <a:r>
              <a:rPr lang="en-US" sz="3738">
                <a:solidFill>
                  <a:srgbClr val="3B3D50"/>
                </a:solidFill>
                <a:latin typeface="Montserrat Classic"/>
              </a:rPr>
              <a:t> Implement an application that provides GUI for the user to virtually play an electronic piano.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76380" y="3389973"/>
            <a:ext cx="3143820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400"/>
              </a:lnSpc>
            </a:pPr>
            <a:r>
              <a:rPr lang="en-US" sz="6000">
                <a:solidFill>
                  <a:srgbClr val="9B5503"/>
                </a:solidFill>
                <a:latin typeface="Hertical Smooth"/>
              </a:rPr>
              <a:t>design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594774" y="4837952"/>
            <a:ext cx="4307033" cy="3267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36"/>
              </a:lnSpc>
            </a:pPr>
            <a:r>
              <a:rPr lang="en-US" sz="3740">
                <a:solidFill>
                  <a:srgbClr val="3B3D50"/>
                </a:solidFill>
                <a:latin typeface="Montserrat Classic"/>
              </a:rPr>
              <a:t>Design a UI with keyboard, volume, record, music style, ... that comfort users.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785168" y="260146"/>
            <a:ext cx="11209113" cy="1513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56"/>
              </a:lnSpc>
            </a:pPr>
            <a:r>
              <a:rPr lang="en-US" sz="7540">
                <a:solidFill>
                  <a:srgbClr val="524114"/>
                </a:solidFill>
                <a:latin typeface="Hertical Smooth"/>
              </a:rPr>
              <a:t>PROBLEM STATEMENT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C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420446"/>
            <a:ext cx="11612133" cy="6641758"/>
            <a:chOff x="0" y="0"/>
            <a:chExt cx="5779311" cy="330557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5715811" cy="3242076"/>
            </a:xfrm>
            <a:custGeom>
              <a:avLst/>
              <a:gdLst/>
              <a:ahLst/>
              <a:cxnLst/>
              <a:rect l="l" t="t" r="r" b="b"/>
              <a:pathLst>
                <a:path w="5715811" h="3242076">
                  <a:moveTo>
                    <a:pt x="5623101" y="3242076"/>
                  </a:moveTo>
                  <a:lnTo>
                    <a:pt x="92710" y="3242076"/>
                  </a:lnTo>
                  <a:cubicBezTo>
                    <a:pt x="41910" y="3242076"/>
                    <a:pt x="0" y="3200166"/>
                    <a:pt x="0" y="314936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621831" y="0"/>
                  </a:lnTo>
                  <a:cubicBezTo>
                    <a:pt x="5672631" y="0"/>
                    <a:pt x="5714542" y="41910"/>
                    <a:pt x="5714542" y="92710"/>
                  </a:cubicBezTo>
                  <a:lnTo>
                    <a:pt x="5714542" y="3148096"/>
                  </a:lnTo>
                  <a:cubicBezTo>
                    <a:pt x="5715811" y="3200166"/>
                    <a:pt x="5673901" y="3242076"/>
                    <a:pt x="5623101" y="3242076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779312" cy="3305576"/>
            </a:xfrm>
            <a:custGeom>
              <a:avLst/>
              <a:gdLst/>
              <a:ahLst/>
              <a:cxnLst/>
              <a:rect l="l" t="t" r="r" b="b"/>
              <a:pathLst>
                <a:path w="5779312" h="3305576">
                  <a:moveTo>
                    <a:pt x="5654851" y="59690"/>
                  </a:moveTo>
                  <a:cubicBezTo>
                    <a:pt x="5690411" y="59690"/>
                    <a:pt x="5719621" y="88900"/>
                    <a:pt x="5719621" y="124460"/>
                  </a:cubicBezTo>
                  <a:lnTo>
                    <a:pt x="5719621" y="3181116"/>
                  </a:lnTo>
                  <a:cubicBezTo>
                    <a:pt x="5719621" y="3216676"/>
                    <a:pt x="5690411" y="3245886"/>
                    <a:pt x="5654851" y="3245886"/>
                  </a:cubicBezTo>
                  <a:lnTo>
                    <a:pt x="124460" y="3245886"/>
                  </a:lnTo>
                  <a:cubicBezTo>
                    <a:pt x="88900" y="3245886"/>
                    <a:pt x="59690" y="3216676"/>
                    <a:pt x="59690" y="318111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654851" y="59690"/>
                  </a:lnTo>
                  <a:moveTo>
                    <a:pt x="565485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181116"/>
                  </a:lnTo>
                  <a:cubicBezTo>
                    <a:pt x="0" y="3249696"/>
                    <a:pt x="55880" y="3305576"/>
                    <a:pt x="124460" y="3305576"/>
                  </a:cubicBezTo>
                  <a:lnTo>
                    <a:pt x="5654851" y="3305576"/>
                  </a:lnTo>
                  <a:cubicBezTo>
                    <a:pt x="5723431" y="3305576"/>
                    <a:pt x="5779312" y="3249696"/>
                    <a:pt x="5779312" y="3181116"/>
                  </a:cubicBezTo>
                  <a:lnTo>
                    <a:pt x="5779312" y="124460"/>
                  </a:lnTo>
                  <a:cubicBezTo>
                    <a:pt x="5779312" y="55880"/>
                    <a:pt x="5723431" y="0"/>
                    <a:pt x="565485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1458092" y="0"/>
            <a:ext cx="6829908" cy="10287000"/>
            <a:chOff x="0" y="0"/>
            <a:chExt cx="3399217" cy="5119798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3335717" cy="5056298"/>
            </a:xfrm>
            <a:custGeom>
              <a:avLst/>
              <a:gdLst/>
              <a:ahLst/>
              <a:cxnLst/>
              <a:rect l="l" t="t" r="r" b="b"/>
              <a:pathLst>
                <a:path w="3335717" h="5056298">
                  <a:moveTo>
                    <a:pt x="3243007" y="5056298"/>
                  </a:moveTo>
                  <a:lnTo>
                    <a:pt x="92710" y="5056298"/>
                  </a:lnTo>
                  <a:cubicBezTo>
                    <a:pt x="41910" y="5056298"/>
                    <a:pt x="0" y="5014388"/>
                    <a:pt x="0" y="4963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241737" y="0"/>
                  </a:lnTo>
                  <a:cubicBezTo>
                    <a:pt x="3292537" y="0"/>
                    <a:pt x="3334447" y="41910"/>
                    <a:pt x="3334447" y="92710"/>
                  </a:cubicBezTo>
                  <a:lnTo>
                    <a:pt x="3334447" y="4962318"/>
                  </a:lnTo>
                  <a:cubicBezTo>
                    <a:pt x="3335717" y="5014388"/>
                    <a:pt x="3293807" y="5056298"/>
                    <a:pt x="3243007" y="5056298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3399217" cy="5119798"/>
            </a:xfrm>
            <a:custGeom>
              <a:avLst/>
              <a:gdLst/>
              <a:ahLst/>
              <a:cxnLst/>
              <a:rect l="l" t="t" r="r" b="b"/>
              <a:pathLst>
                <a:path w="3399217" h="5119798">
                  <a:moveTo>
                    <a:pt x="3274757" y="59690"/>
                  </a:moveTo>
                  <a:cubicBezTo>
                    <a:pt x="3310317" y="59690"/>
                    <a:pt x="3339527" y="88900"/>
                    <a:pt x="3339527" y="124460"/>
                  </a:cubicBezTo>
                  <a:lnTo>
                    <a:pt x="3339527" y="4995338"/>
                  </a:lnTo>
                  <a:cubicBezTo>
                    <a:pt x="3339527" y="5030898"/>
                    <a:pt x="3310317" y="5060108"/>
                    <a:pt x="3274757" y="5060108"/>
                  </a:cubicBezTo>
                  <a:lnTo>
                    <a:pt x="124460" y="5060108"/>
                  </a:lnTo>
                  <a:cubicBezTo>
                    <a:pt x="88900" y="5060108"/>
                    <a:pt x="59690" y="5030898"/>
                    <a:pt x="59690" y="4995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274757" y="59690"/>
                  </a:lnTo>
                  <a:moveTo>
                    <a:pt x="327475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995338"/>
                  </a:lnTo>
                  <a:cubicBezTo>
                    <a:pt x="0" y="5063918"/>
                    <a:pt x="55880" y="5119798"/>
                    <a:pt x="124460" y="5119798"/>
                  </a:cubicBezTo>
                  <a:lnTo>
                    <a:pt x="3274757" y="5119798"/>
                  </a:lnTo>
                  <a:cubicBezTo>
                    <a:pt x="3343337" y="5119798"/>
                    <a:pt x="3399217" y="5063918"/>
                    <a:pt x="3399217" y="4995338"/>
                  </a:cubicBezTo>
                  <a:lnTo>
                    <a:pt x="3399217" y="124460"/>
                  </a:lnTo>
                  <a:cubicBezTo>
                    <a:pt x="3399217" y="55880"/>
                    <a:pt x="3343337" y="0"/>
                    <a:pt x="327475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l="19245" t="4261" r="7659" b="36118"/>
          <a:stretch>
            <a:fillRect/>
          </a:stretch>
        </p:blipFill>
        <p:spPr>
          <a:xfrm>
            <a:off x="217219" y="2653299"/>
            <a:ext cx="11177696" cy="6176052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3425786" flipH="1">
            <a:off x="9379115" y="1896128"/>
            <a:ext cx="898013" cy="1048635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483877" y="92785"/>
            <a:ext cx="9731952" cy="1513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56"/>
              </a:lnSpc>
            </a:pPr>
            <a:r>
              <a:rPr lang="en-US" sz="7540">
                <a:solidFill>
                  <a:srgbClr val="3B3D50"/>
                </a:solidFill>
                <a:latin typeface="Hertical Smooth"/>
              </a:rPr>
              <a:t>USE CASE DIAGRAM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671848" y="397585"/>
            <a:ext cx="6393075" cy="9264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89"/>
              </a:lnSpc>
            </a:pPr>
            <a:r>
              <a:rPr lang="en-US" sz="3492">
                <a:solidFill>
                  <a:srgbClr val="3B3D50"/>
                </a:solidFill>
                <a:latin typeface="Montserrat Classic"/>
              </a:rPr>
              <a:t>User can start to play by clicking, pressing or editing the song themself</a:t>
            </a:r>
          </a:p>
          <a:p>
            <a:pPr marL="754069" lvl="1" indent="-377034">
              <a:lnSpc>
                <a:spcPts val="4889"/>
              </a:lnSpc>
              <a:buFont typeface="Arial"/>
              <a:buChar char="•"/>
            </a:pPr>
            <a:r>
              <a:rPr lang="en-US" sz="3492">
                <a:solidFill>
                  <a:srgbClr val="3B3D50"/>
                </a:solidFill>
                <a:latin typeface="Montserrat Classic"/>
              </a:rPr>
              <a:t>Play a note whenever user touches.</a:t>
            </a:r>
          </a:p>
          <a:p>
            <a:pPr marL="754069" lvl="1" indent="-377034">
              <a:lnSpc>
                <a:spcPts val="4889"/>
              </a:lnSpc>
              <a:buFont typeface="Arial"/>
              <a:buChar char="•"/>
            </a:pPr>
            <a:r>
              <a:rPr lang="en-US" sz="3492">
                <a:solidFill>
                  <a:srgbClr val="3B3D50"/>
                </a:solidFill>
                <a:latin typeface="Montserrat Classic"/>
              </a:rPr>
              <a:t>Notice the user if a key on keyboard cannot play.</a:t>
            </a:r>
          </a:p>
          <a:p>
            <a:pPr marL="754069" lvl="1" indent="-377034">
              <a:lnSpc>
                <a:spcPts val="4889"/>
              </a:lnSpc>
              <a:buFont typeface="Arial"/>
              <a:buChar char="•"/>
            </a:pPr>
            <a:r>
              <a:rPr lang="en-US" sz="3492">
                <a:solidFill>
                  <a:srgbClr val="3B3D50"/>
                </a:solidFill>
                <a:latin typeface="Montserrat Classic"/>
              </a:rPr>
              <a:t>Replay everything we've just played.</a:t>
            </a:r>
          </a:p>
          <a:p>
            <a:pPr marL="754069" lvl="1" indent="-377034">
              <a:lnSpc>
                <a:spcPts val="4889"/>
              </a:lnSpc>
              <a:buFont typeface="Arial"/>
              <a:buChar char="•"/>
            </a:pPr>
            <a:r>
              <a:rPr lang="en-US" sz="3492">
                <a:solidFill>
                  <a:srgbClr val="3B3D50"/>
                </a:solidFill>
                <a:latin typeface="Montserrat Classic"/>
              </a:rPr>
              <a:t>Adjust volume, music style for different experiences.</a:t>
            </a:r>
          </a:p>
          <a:p>
            <a:pPr>
              <a:lnSpc>
                <a:spcPts val="4889"/>
              </a:lnSpc>
            </a:pPr>
            <a:r>
              <a:rPr lang="en-US" sz="3492">
                <a:solidFill>
                  <a:srgbClr val="3B3D50"/>
                </a:solidFill>
                <a:latin typeface="Montserrat Classic"/>
              </a:rPr>
              <a:t>User can view help menu. </a:t>
            </a:r>
          </a:p>
          <a:p>
            <a:pPr>
              <a:lnSpc>
                <a:spcPts val="4889"/>
              </a:lnSpc>
            </a:pPr>
            <a:r>
              <a:rPr lang="en-US" sz="3492">
                <a:solidFill>
                  <a:srgbClr val="3B3D50"/>
                </a:solidFill>
                <a:latin typeface="Montserrat Classic"/>
              </a:rPr>
              <a:t>User can confirm to exit from the program.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C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03957" y="202951"/>
            <a:ext cx="7955343" cy="10084049"/>
            <a:chOff x="0" y="0"/>
            <a:chExt cx="3959342" cy="501879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895842" cy="4955290"/>
            </a:xfrm>
            <a:custGeom>
              <a:avLst/>
              <a:gdLst/>
              <a:ahLst/>
              <a:cxnLst/>
              <a:rect l="l" t="t" r="r" b="b"/>
              <a:pathLst>
                <a:path w="3895842" h="4955290">
                  <a:moveTo>
                    <a:pt x="3803132" y="4955290"/>
                  </a:moveTo>
                  <a:lnTo>
                    <a:pt x="92710" y="4955290"/>
                  </a:lnTo>
                  <a:cubicBezTo>
                    <a:pt x="41910" y="4955290"/>
                    <a:pt x="0" y="4913380"/>
                    <a:pt x="0" y="486258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801862" y="0"/>
                  </a:lnTo>
                  <a:cubicBezTo>
                    <a:pt x="3852662" y="0"/>
                    <a:pt x="3894572" y="41910"/>
                    <a:pt x="3894572" y="92710"/>
                  </a:cubicBezTo>
                  <a:lnTo>
                    <a:pt x="3894572" y="4861310"/>
                  </a:lnTo>
                  <a:cubicBezTo>
                    <a:pt x="3895842" y="4913380"/>
                    <a:pt x="3853932" y="4955290"/>
                    <a:pt x="3803132" y="4955290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959342" cy="5018790"/>
            </a:xfrm>
            <a:custGeom>
              <a:avLst/>
              <a:gdLst/>
              <a:ahLst/>
              <a:cxnLst/>
              <a:rect l="l" t="t" r="r" b="b"/>
              <a:pathLst>
                <a:path w="3959342" h="5018790">
                  <a:moveTo>
                    <a:pt x="3834882" y="59690"/>
                  </a:moveTo>
                  <a:cubicBezTo>
                    <a:pt x="3870442" y="59690"/>
                    <a:pt x="3899652" y="88900"/>
                    <a:pt x="3899652" y="124460"/>
                  </a:cubicBezTo>
                  <a:lnTo>
                    <a:pt x="3899652" y="4894330"/>
                  </a:lnTo>
                  <a:cubicBezTo>
                    <a:pt x="3899652" y="4929890"/>
                    <a:pt x="3870442" y="4959100"/>
                    <a:pt x="3834882" y="4959100"/>
                  </a:cubicBezTo>
                  <a:lnTo>
                    <a:pt x="124460" y="4959100"/>
                  </a:lnTo>
                  <a:cubicBezTo>
                    <a:pt x="88900" y="4959100"/>
                    <a:pt x="59690" y="4929890"/>
                    <a:pt x="59690" y="489433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834882" y="59690"/>
                  </a:lnTo>
                  <a:moveTo>
                    <a:pt x="383488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894330"/>
                  </a:lnTo>
                  <a:cubicBezTo>
                    <a:pt x="0" y="4962910"/>
                    <a:pt x="55880" y="5018790"/>
                    <a:pt x="124460" y="5018790"/>
                  </a:cubicBezTo>
                  <a:lnTo>
                    <a:pt x="3834882" y="5018790"/>
                  </a:lnTo>
                  <a:cubicBezTo>
                    <a:pt x="3903462" y="5018790"/>
                    <a:pt x="3959342" y="4962910"/>
                    <a:pt x="3959342" y="4894330"/>
                  </a:cubicBezTo>
                  <a:lnTo>
                    <a:pt x="3959342" y="124460"/>
                  </a:lnTo>
                  <a:cubicBezTo>
                    <a:pt x="3959342" y="55880"/>
                    <a:pt x="3903462" y="0"/>
                    <a:pt x="383488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202951"/>
            <a:ext cx="8115300" cy="10084049"/>
            <a:chOff x="0" y="0"/>
            <a:chExt cx="4038952" cy="5018790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3975452" cy="4955290"/>
            </a:xfrm>
            <a:custGeom>
              <a:avLst/>
              <a:gdLst/>
              <a:ahLst/>
              <a:cxnLst/>
              <a:rect l="l" t="t" r="r" b="b"/>
              <a:pathLst>
                <a:path w="3975452" h="4955290">
                  <a:moveTo>
                    <a:pt x="3882742" y="4955290"/>
                  </a:moveTo>
                  <a:lnTo>
                    <a:pt x="92710" y="4955290"/>
                  </a:lnTo>
                  <a:cubicBezTo>
                    <a:pt x="41910" y="4955290"/>
                    <a:pt x="0" y="4913380"/>
                    <a:pt x="0" y="486258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881472" y="0"/>
                  </a:lnTo>
                  <a:cubicBezTo>
                    <a:pt x="3932272" y="0"/>
                    <a:pt x="3974182" y="41910"/>
                    <a:pt x="3974182" y="92710"/>
                  </a:cubicBezTo>
                  <a:lnTo>
                    <a:pt x="3974182" y="4861310"/>
                  </a:lnTo>
                  <a:cubicBezTo>
                    <a:pt x="3975452" y="4913380"/>
                    <a:pt x="3933542" y="4955290"/>
                    <a:pt x="3882742" y="4955290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4038952" cy="5018790"/>
            </a:xfrm>
            <a:custGeom>
              <a:avLst/>
              <a:gdLst/>
              <a:ahLst/>
              <a:cxnLst/>
              <a:rect l="l" t="t" r="r" b="b"/>
              <a:pathLst>
                <a:path w="4038952" h="5018790">
                  <a:moveTo>
                    <a:pt x="3914492" y="59690"/>
                  </a:moveTo>
                  <a:cubicBezTo>
                    <a:pt x="3950052" y="59690"/>
                    <a:pt x="3979262" y="88900"/>
                    <a:pt x="3979262" y="124460"/>
                  </a:cubicBezTo>
                  <a:lnTo>
                    <a:pt x="3979262" y="4894330"/>
                  </a:lnTo>
                  <a:cubicBezTo>
                    <a:pt x="3979262" y="4929890"/>
                    <a:pt x="3950052" y="4959100"/>
                    <a:pt x="3914492" y="4959100"/>
                  </a:cubicBezTo>
                  <a:lnTo>
                    <a:pt x="124460" y="4959100"/>
                  </a:lnTo>
                  <a:cubicBezTo>
                    <a:pt x="88900" y="4959100"/>
                    <a:pt x="59690" y="4929890"/>
                    <a:pt x="59690" y="489433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914492" y="59690"/>
                  </a:lnTo>
                  <a:moveTo>
                    <a:pt x="391449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894330"/>
                  </a:lnTo>
                  <a:cubicBezTo>
                    <a:pt x="0" y="4962910"/>
                    <a:pt x="55880" y="5018790"/>
                    <a:pt x="124460" y="5018790"/>
                  </a:cubicBezTo>
                  <a:lnTo>
                    <a:pt x="3914492" y="5018790"/>
                  </a:lnTo>
                  <a:cubicBezTo>
                    <a:pt x="3983072" y="5018790"/>
                    <a:pt x="4038952" y="4962910"/>
                    <a:pt x="4038952" y="4894330"/>
                  </a:cubicBezTo>
                  <a:lnTo>
                    <a:pt x="4038952" y="124460"/>
                  </a:lnTo>
                  <a:cubicBezTo>
                    <a:pt x="4038952" y="55880"/>
                    <a:pt x="3983072" y="0"/>
                    <a:pt x="391449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259679" y="1586276"/>
            <a:ext cx="7313999" cy="7971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7195" lvl="1" indent="-408597">
              <a:lnSpc>
                <a:spcPts val="5299"/>
              </a:lnSpc>
              <a:buFont typeface="Arial"/>
              <a:buChar char="•"/>
            </a:pPr>
            <a:r>
              <a:rPr lang="en-US" sz="3785">
                <a:solidFill>
                  <a:srgbClr val="3B3D50"/>
                </a:solidFill>
                <a:latin typeface="Montserrat Classic"/>
              </a:rPr>
              <a:t>Package “Model”: store a complete piano </a:t>
            </a:r>
          </a:p>
          <a:p>
            <a:pPr marL="817195" lvl="1" indent="-408597">
              <a:lnSpc>
                <a:spcPts val="5299"/>
              </a:lnSpc>
              <a:buFont typeface="Arial"/>
              <a:buChar char="•"/>
            </a:pPr>
            <a:r>
              <a:rPr lang="en-US" sz="3785">
                <a:solidFill>
                  <a:srgbClr val="3B3D50"/>
                </a:solidFill>
                <a:latin typeface="Montserrat Classic"/>
              </a:rPr>
              <a:t>Package “Controllers”: store all the screen controllers.  </a:t>
            </a:r>
          </a:p>
          <a:p>
            <a:pPr marL="817195" lvl="1" indent="-408597">
              <a:lnSpc>
                <a:spcPts val="5299"/>
              </a:lnSpc>
              <a:buFont typeface="Arial"/>
              <a:buChar char="•"/>
            </a:pPr>
            <a:r>
              <a:rPr lang="en-US" sz="3785">
                <a:solidFill>
                  <a:srgbClr val="3B3D50"/>
                </a:solidFill>
                <a:latin typeface="Montserrat Classic"/>
              </a:rPr>
              <a:t>Package “View”: store the “MainScreen” class of the application. </a:t>
            </a:r>
          </a:p>
          <a:p>
            <a:pPr marL="817195" lvl="1" indent="-408597">
              <a:lnSpc>
                <a:spcPts val="5299"/>
              </a:lnSpc>
              <a:buFont typeface="Arial"/>
              <a:buChar char="•"/>
            </a:pPr>
            <a:r>
              <a:rPr lang="en-US" sz="3785">
                <a:solidFill>
                  <a:srgbClr val="3B3D50"/>
                </a:solidFill>
                <a:latin typeface="Montserrat Classic"/>
              </a:rPr>
              <a:t>Package “Tool”: store key character and corresponding piano note, </a:t>
            </a:r>
          </a:p>
          <a:p>
            <a:pPr>
              <a:lnSpc>
                <a:spcPts val="5299"/>
              </a:lnSpc>
            </a:pPr>
            <a:endParaRPr lang="en-US" sz="3785">
              <a:solidFill>
                <a:srgbClr val="3B3D50"/>
              </a:solidFill>
              <a:latin typeface="Montserrat Classic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13523" y="59823"/>
            <a:ext cx="7406312" cy="1295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69"/>
              </a:lnSpc>
            </a:pPr>
            <a:r>
              <a:rPr lang="en-US" sz="6478">
                <a:solidFill>
                  <a:srgbClr val="3B3D50"/>
                </a:solidFill>
                <a:latin typeface="Hertical Smooth"/>
              </a:rPr>
              <a:t>Class DIAGRAM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3425786" flipH="1">
            <a:off x="8170829" y="-321367"/>
            <a:ext cx="898013" cy="1048635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rcRect l="9919" t="4577" r="7264" b="2110"/>
          <a:stretch>
            <a:fillRect/>
          </a:stretch>
        </p:blipFill>
        <p:spPr>
          <a:xfrm>
            <a:off x="9482690" y="462468"/>
            <a:ext cx="7493494" cy="9625815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9482690" y="9311604"/>
            <a:ext cx="776679" cy="776679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0795D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C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47619" y="0"/>
            <a:ext cx="15792761" cy="10206595"/>
            <a:chOff x="0" y="0"/>
            <a:chExt cx="5302514" cy="3426925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5239014" cy="3363425"/>
            </a:xfrm>
            <a:custGeom>
              <a:avLst/>
              <a:gdLst/>
              <a:ahLst/>
              <a:cxnLst/>
              <a:rect l="l" t="t" r="r" b="b"/>
              <a:pathLst>
                <a:path w="5239014" h="3363425">
                  <a:moveTo>
                    <a:pt x="5146304" y="3363425"/>
                  </a:moveTo>
                  <a:lnTo>
                    <a:pt x="92710" y="3363425"/>
                  </a:lnTo>
                  <a:cubicBezTo>
                    <a:pt x="41910" y="3363425"/>
                    <a:pt x="0" y="3321515"/>
                    <a:pt x="0" y="32707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145034" y="0"/>
                  </a:lnTo>
                  <a:cubicBezTo>
                    <a:pt x="5195834" y="0"/>
                    <a:pt x="5237744" y="41910"/>
                    <a:pt x="5237744" y="92710"/>
                  </a:cubicBezTo>
                  <a:lnTo>
                    <a:pt x="5237744" y="3269445"/>
                  </a:lnTo>
                  <a:cubicBezTo>
                    <a:pt x="5239014" y="3321515"/>
                    <a:pt x="5197104" y="3363425"/>
                    <a:pt x="5146304" y="3363425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302514" cy="3426925"/>
            </a:xfrm>
            <a:custGeom>
              <a:avLst/>
              <a:gdLst/>
              <a:ahLst/>
              <a:cxnLst/>
              <a:rect l="l" t="t" r="r" b="b"/>
              <a:pathLst>
                <a:path w="5302514" h="3426925">
                  <a:moveTo>
                    <a:pt x="5178054" y="59690"/>
                  </a:moveTo>
                  <a:cubicBezTo>
                    <a:pt x="5213614" y="59690"/>
                    <a:pt x="5242824" y="88900"/>
                    <a:pt x="5242824" y="124460"/>
                  </a:cubicBezTo>
                  <a:lnTo>
                    <a:pt x="5242824" y="3302465"/>
                  </a:lnTo>
                  <a:cubicBezTo>
                    <a:pt x="5242824" y="3338025"/>
                    <a:pt x="5213614" y="3367235"/>
                    <a:pt x="5178054" y="3367235"/>
                  </a:cubicBezTo>
                  <a:lnTo>
                    <a:pt x="124460" y="3367235"/>
                  </a:lnTo>
                  <a:cubicBezTo>
                    <a:pt x="88900" y="3367235"/>
                    <a:pt x="59690" y="3338025"/>
                    <a:pt x="59690" y="33024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178054" y="59690"/>
                  </a:lnTo>
                  <a:moveTo>
                    <a:pt x="51780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02465"/>
                  </a:lnTo>
                  <a:cubicBezTo>
                    <a:pt x="0" y="3371045"/>
                    <a:pt x="55880" y="3426925"/>
                    <a:pt x="124460" y="3426925"/>
                  </a:cubicBezTo>
                  <a:lnTo>
                    <a:pt x="5178054" y="3426925"/>
                  </a:lnTo>
                  <a:cubicBezTo>
                    <a:pt x="5246634" y="3426925"/>
                    <a:pt x="5302514" y="3371045"/>
                    <a:pt x="5302514" y="3302465"/>
                  </a:cubicBezTo>
                  <a:lnTo>
                    <a:pt x="5302514" y="124460"/>
                  </a:lnTo>
                  <a:cubicBezTo>
                    <a:pt x="5302514" y="55880"/>
                    <a:pt x="5246634" y="0"/>
                    <a:pt x="5178054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691606" y="444679"/>
            <a:ext cx="584021" cy="584021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0795D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028700" y="3838619"/>
            <a:ext cx="11243957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B3D50"/>
                </a:solidFill>
                <a:latin typeface="Open Sans Light"/>
              </a:rPr>
              <a:t>Package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l="1837" t="4857" r="1336" b="1751"/>
          <a:stretch>
            <a:fillRect/>
          </a:stretch>
        </p:blipFill>
        <p:spPr>
          <a:xfrm>
            <a:off x="1452507" y="318545"/>
            <a:ext cx="15364255" cy="95612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C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87155" y="0"/>
            <a:ext cx="17612589" cy="10206595"/>
            <a:chOff x="0" y="0"/>
            <a:chExt cx="5913532" cy="3426925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5850032" cy="3363425"/>
            </a:xfrm>
            <a:custGeom>
              <a:avLst/>
              <a:gdLst/>
              <a:ahLst/>
              <a:cxnLst/>
              <a:rect l="l" t="t" r="r" b="b"/>
              <a:pathLst>
                <a:path w="5850032" h="3363425">
                  <a:moveTo>
                    <a:pt x="5757322" y="3363425"/>
                  </a:moveTo>
                  <a:lnTo>
                    <a:pt x="92710" y="3363425"/>
                  </a:lnTo>
                  <a:cubicBezTo>
                    <a:pt x="41910" y="3363425"/>
                    <a:pt x="0" y="3321515"/>
                    <a:pt x="0" y="32707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756052" y="0"/>
                  </a:lnTo>
                  <a:cubicBezTo>
                    <a:pt x="5806852" y="0"/>
                    <a:pt x="5848762" y="41910"/>
                    <a:pt x="5848762" y="92710"/>
                  </a:cubicBezTo>
                  <a:lnTo>
                    <a:pt x="5848762" y="3269445"/>
                  </a:lnTo>
                  <a:cubicBezTo>
                    <a:pt x="5850032" y="3321515"/>
                    <a:pt x="5808122" y="3363425"/>
                    <a:pt x="5757322" y="3363425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913532" cy="3426925"/>
            </a:xfrm>
            <a:custGeom>
              <a:avLst/>
              <a:gdLst/>
              <a:ahLst/>
              <a:cxnLst/>
              <a:rect l="l" t="t" r="r" b="b"/>
              <a:pathLst>
                <a:path w="5913532" h="3426925">
                  <a:moveTo>
                    <a:pt x="5789072" y="59690"/>
                  </a:moveTo>
                  <a:cubicBezTo>
                    <a:pt x="5824632" y="59690"/>
                    <a:pt x="5853842" y="88900"/>
                    <a:pt x="5853842" y="124460"/>
                  </a:cubicBezTo>
                  <a:lnTo>
                    <a:pt x="5853842" y="3302465"/>
                  </a:lnTo>
                  <a:cubicBezTo>
                    <a:pt x="5853842" y="3338025"/>
                    <a:pt x="5824632" y="3367235"/>
                    <a:pt x="5789072" y="3367235"/>
                  </a:cubicBezTo>
                  <a:lnTo>
                    <a:pt x="124460" y="3367235"/>
                  </a:lnTo>
                  <a:cubicBezTo>
                    <a:pt x="88900" y="3367235"/>
                    <a:pt x="59690" y="3338025"/>
                    <a:pt x="59690" y="33024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789072" y="59690"/>
                  </a:lnTo>
                  <a:moveTo>
                    <a:pt x="578907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02465"/>
                  </a:lnTo>
                  <a:cubicBezTo>
                    <a:pt x="0" y="3371045"/>
                    <a:pt x="55880" y="3426925"/>
                    <a:pt x="124460" y="3426925"/>
                  </a:cubicBezTo>
                  <a:lnTo>
                    <a:pt x="5789072" y="3426925"/>
                  </a:lnTo>
                  <a:cubicBezTo>
                    <a:pt x="5857652" y="3426925"/>
                    <a:pt x="5913532" y="3371045"/>
                    <a:pt x="5913532" y="3302465"/>
                  </a:cubicBezTo>
                  <a:lnTo>
                    <a:pt x="5913532" y="124460"/>
                  </a:lnTo>
                  <a:cubicBezTo>
                    <a:pt x="5913532" y="55880"/>
                    <a:pt x="5857652" y="0"/>
                    <a:pt x="578907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1843" t="4844" r="1102" b="3717"/>
          <a:stretch>
            <a:fillRect/>
          </a:stretch>
        </p:blipFill>
        <p:spPr>
          <a:xfrm>
            <a:off x="487984" y="281269"/>
            <a:ext cx="17210930" cy="96440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C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88543"/>
            <a:ext cx="6752195" cy="8742678"/>
            <a:chOff x="0" y="0"/>
            <a:chExt cx="1812751" cy="2347133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1749251" cy="2283633"/>
            </a:xfrm>
            <a:custGeom>
              <a:avLst/>
              <a:gdLst/>
              <a:ahLst/>
              <a:cxnLst/>
              <a:rect l="l" t="t" r="r" b="b"/>
              <a:pathLst>
                <a:path w="1749251" h="2283633">
                  <a:moveTo>
                    <a:pt x="1656541" y="2283633"/>
                  </a:moveTo>
                  <a:lnTo>
                    <a:pt x="92710" y="2283633"/>
                  </a:lnTo>
                  <a:cubicBezTo>
                    <a:pt x="41910" y="2283633"/>
                    <a:pt x="0" y="2241723"/>
                    <a:pt x="0" y="219092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655271" y="0"/>
                  </a:lnTo>
                  <a:cubicBezTo>
                    <a:pt x="1706071" y="0"/>
                    <a:pt x="1747981" y="41910"/>
                    <a:pt x="1747981" y="92710"/>
                  </a:cubicBezTo>
                  <a:lnTo>
                    <a:pt x="1747981" y="2189653"/>
                  </a:lnTo>
                  <a:cubicBezTo>
                    <a:pt x="1749251" y="2241723"/>
                    <a:pt x="1707341" y="2283633"/>
                    <a:pt x="1656541" y="2283633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812751" cy="2347133"/>
            </a:xfrm>
            <a:custGeom>
              <a:avLst/>
              <a:gdLst/>
              <a:ahLst/>
              <a:cxnLst/>
              <a:rect l="l" t="t" r="r" b="b"/>
              <a:pathLst>
                <a:path w="1812751" h="2347133">
                  <a:moveTo>
                    <a:pt x="1688291" y="59690"/>
                  </a:moveTo>
                  <a:cubicBezTo>
                    <a:pt x="1723851" y="59690"/>
                    <a:pt x="1753061" y="88900"/>
                    <a:pt x="1753061" y="124460"/>
                  </a:cubicBezTo>
                  <a:lnTo>
                    <a:pt x="1753061" y="2222673"/>
                  </a:lnTo>
                  <a:cubicBezTo>
                    <a:pt x="1753061" y="2258233"/>
                    <a:pt x="1723851" y="2287443"/>
                    <a:pt x="1688291" y="2287443"/>
                  </a:cubicBezTo>
                  <a:lnTo>
                    <a:pt x="124460" y="2287443"/>
                  </a:lnTo>
                  <a:cubicBezTo>
                    <a:pt x="88900" y="2287443"/>
                    <a:pt x="59690" y="2258233"/>
                    <a:pt x="59690" y="222267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688291" y="59690"/>
                  </a:lnTo>
                  <a:moveTo>
                    <a:pt x="168829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222673"/>
                  </a:lnTo>
                  <a:cubicBezTo>
                    <a:pt x="0" y="2291253"/>
                    <a:pt x="55880" y="2347133"/>
                    <a:pt x="124460" y="2347133"/>
                  </a:cubicBezTo>
                  <a:lnTo>
                    <a:pt x="1688291" y="2347133"/>
                  </a:lnTo>
                  <a:cubicBezTo>
                    <a:pt x="1756871" y="2347133"/>
                    <a:pt x="1812751" y="2291253"/>
                    <a:pt x="1812751" y="2222673"/>
                  </a:cubicBezTo>
                  <a:lnTo>
                    <a:pt x="1812751" y="124460"/>
                  </a:lnTo>
                  <a:cubicBezTo>
                    <a:pt x="1812751" y="55880"/>
                    <a:pt x="1756871" y="0"/>
                    <a:pt x="168829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741205" y="688543"/>
            <a:ext cx="7101078" cy="8742678"/>
            <a:chOff x="0" y="0"/>
            <a:chExt cx="2205209" cy="2715001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2141709" cy="2651501"/>
            </a:xfrm>
            <a:custGeom>
              <a:avLst/>
              <a:gdLst/>
              <a:ahLst/>
              <a:cxnLst/>
              <a:rect l="l" t="t" r="r" b="b"/>
              <a:pathLst>
                <a:path w="2141709" h="2651501">
                  <a:moveTo>
                    <a:pt x="2048999" y="2651501"/>
                  </a:moveTo>
                  <a:lnTo>
                    <a:pt x="92710" y="2651501"/>
                  </a:lnTo>
                  <a:cubicBezTo>
                    <a:pt x="41910" y="2651501"/>
                    <a:pt x="0" y="2609591"/>
                    <a:pt x="0" y="2558791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047729" y="0"/>
                  </a:lnTo>
                  <a:cubicBezTo>
                    <a:pt x="2098529" y="0"/>
                    <a:pt x="2140439" y="41910"/>
                    <a:pt x="2140439" y="92710"/>
                  </a:cubicBezTo>
                  <a:lnTo>
                    <a:pt x="2140439" y="2557521"/>
                  </a:lnTo>
                  <a:cubicBezTo>
                    <a:pt x="2141709" y="2609591"/>
                    <a:pt x="2099799" y="2651501"/>
                    <a:pt x="2048999" y="2651501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2205209" cy="2715001"/>
            </a:xfrm>
            <a:custGeom>
              <a:avLst/>
              <a:gdLst/>
              <a:ahLst/>
              <a:cxnLst/>
              <a:rect l="l" t="t" r="r" b="b"/>
              <a:pathLst>
                <a:path w="2205209" h="2715001">
                  <a:moveTo>
                    <a:pt x="2080749" y="59690"/>
                  </a:moveTo>
                  <a:cubicBezTo>
                    <a:pt x="2116309" y="59690"/>
                    <a:pt x="2145519" y="88900"/>
                    <a:pt x="2145519" y="124460"/>
                  </a:cubicBezTo>
                  <a:lnTo>
                    <a:pt x="2145519" y="2590541"/>
                  </a:lnTo>
                  <a:cubicBezTo>
                    <a:pt x="2145519" y="2626101"/>
                    <a:pt x="2116309" y="2655311"/>
                    <a:pt x="2080749" y="2655311"/>
                  </a:cubicBezTo>
                  <a:lnTo>
                    <a:pt x="124460" y="2655311"/>
                  </a:lnTo>
                  <a:cubicBezTo>
                    <a:pt x="88900" y="2655311"/>
                    <a:pt x="59690" y="2626101"/>
                    <a:pt x="59690" y="259054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080749" y="59690"/>
                  </a:lnTo>
                  <a:moveTo>
                    <a:pt x="208074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590541"/>
                  </a:lnTo>
                  <a:cubicBezTo>
                    <a:pt x="0" y="2659121"/>
                    <a:pt x="55880" y="2715001"/>
                    <a:pt x="124460" y="2715001"/>
                  </a:cubicBezTo>
                  <a:lnTo>
                    <a:pt x="2080749" y="2715001"/>
                  </a:lnTo>
                  <a:cubicBezTo>
                    <a:pt x="2149329" y="2715001"/>
                    <a:pt x="2205209" y="2659121"/>
                    <a:pt x="2205209" y="2590541"/>
                  </a:cubicBezTo>
                  <a:lnTo>
                    <a:pt x="2205209" y="124460"/>
                  </a:lnTo>
                  <a:cubicBezTo>
                    <a:pt x="2205209" y="55880"/>
                    <a:pt x="2149329" y="0"/>
                    <a:pt x="208074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2184314" y="2609759"/>
            <a:ext cx="4440967" cy="753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3"/>
              </a:lnSpc>
            </a:pPr>
            <a:r>
              <a:rPr lang="en-US" sz="4402">
                <a:solidFill>
                  <a:srgbClr val="3B3D50"/>
                </a:solidFill>
                <a:latin typeface="Montserrat Classic"/>
              </a:rPr>
              <a:t>Encapsulation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07223" y="3802072"/>
            <a:ext cx="6220361" cy="3580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8956" lvl="1" indent="-369478">
              <a:lnSpc>
                <a:spcPts val="4791"/>
              </a:lnSpc>
              <a:buFont typeface="Arial"/>
              <a:buChar char="•"/>
            </a:pPr>
            <a:r>
              <a:rPr lang="en-US" sz="3422">
                <a:solidFill>
                  <a:srgbClr val="3B3D50"/>
                </a:solidFill>
                <a:latin typeface="Antic Bold"/>
              </a:rPr>
              <a:t>Package Model, class VirtualPianoVer2</a:t>
            </a:r>
          </a:p>
          <a:p>
            <a:pPr marL="738956" lvl="1" indent="-369478">
              <a:lnSpc>
                <a:spcPts val="4791"/>
              </a:lnSpc>
              <a:buFont typeface="Arial"/>
              <a:buChar char="•"/>
            </a:pPr>
            <a:r>
              <a:rPr lang="en-US" sz="3422">
                <a:solidFill>
                  <a:srgbClr val="3B3D50"/>
                </a:solidFill>
                <a:latin typeface="Antic Bold"/>
              </a:rPr>
              <a:t>Package Controller, class VirtualPianoVer2Controller use instance of BidirectionalMap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26635" y="2609759"/>
            <a:ext cx="4130220" cy="753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3"/>
              </a:lnSpc>
            </a:pPr>
            <a:r>
              <a:rPr lang="en-US" sz="4402">
                <a:solidFill>
                  <a:srgbClr val="3B3D50"/>
                </a:solidFill>
                <a:latin typeface="Montserrat Classic"/>
              </a:rPr>
              <a:t>Abstraction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18954" y="3753220"/>
            <a:ext cx="6619203" cy="317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0090" lvl="1" indent="-390045">
              <a:lnSpc>
                <a:spcPts val="5058"/>
              </a:lnSpc>
              <a:buFont typeface="Arial"/>
              <a:buChar char="•"/>
            </a:pPr>
            <a:r>
              <a:rPr lang="en-US" sz="3613">
                <a:solidFill>
                  <a:srgbClr val="3B3D50"/>
                </a:solidFill>
                <a:latin typeface="Antic Bold"/>
              </a:rPr>
              <a:t>Package Instrument in package model, 5 class implement abstract method from abstract class Instrument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DFD9C7-2A6B-2687-E3B6-6DAD34C65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925858"/>
            <a:ext cx="2286000" cy="1932495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DF5ADDD3-004F-81D6-0870-A49EE76A6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7426" y="1050154"/>
            <a:ext cx="1808634" cy="16839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C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88543"/>
            <a:ext cx="6752195" cy="8742678"/>
            <a:chOff x="0" y="0"/>
            <a:chExt cx="1812751" cy="2347133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1749251" cy="2283633"/>
            </a:xfrm>
            <a:custGeom>
              <a:avLst/>
              <a:gdLst/>
              <a:ahLst/>
              <a:cxnLst/>
              <a:rect l="l" t="t" r="r" b="b"/>
              <a:pathLst>
                <a:path w="1749251" h="2283633">
                  <a:moveTo>
                    <a:pt x="1656541" y="2283633"/>
                  </a:moveTo>
                  <a:lnTo>
                    <a:pt x="92710" y="2283633"/>
                  </a:lnTo>
                  <a:cubicBezTo>
                    <a:pt x="41910" y="2283633"/>
                    <a:pt x="0" y="2241723"/>
                    <a:pt x="0" y="219092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655271" y="0"/>
                  </a:lnTo>
                  <a:cubicBezTo>
                    <a:pt x="1706071" y="0"/>
                    <a:pt x="1747981" y="41910"/>
                    <a:pt x="1747981" y="92710"/>
                  </a:cubicBezTo>
                  <a:lnTo>
                    <a:pt x="1747981" y="2189653"/>
                  </a:lnTo>
                  <a:cubicBezTo>
                    <a:pt x="1749251" y="2241723"/>
                    <a:pt x="1707341" y="2283633"/>
                    <a:pt x="1656541" y="2283633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812751" cy="2347133"/>
            </a:xfrm>
            <a:custGeom>
              <a:avLst/>
              <a:gdLst/>
              <a:ahLst/>
              <a:cxnLst/>
              <a:rect l="l" t="t" r="r" b="b"/>
              <a:pathLst>
                <a:path w="1812751" h="2347133">
                  <a:moveTo>
                    <a:pt x="1688291" y="59690"/>
                  </a:moveTo>
                  <a:cubicBezTo>
                    <a:pt x="1723851" y="59690"/>
                    <a:pt x="1753061" y="88900"/>
                    <a:pt x="1753061" y="124460"/>
                  </a:cubicBezTo>
                  <a:lnTo>
                    <a:pt x="1753061" y="2222673"/>
                  </a:lnTo>
                  <a:cubicBezTo>
                    <a:pt x="1753061" y="2258233"/>
                    <a:pt x="1723851" y="2287443"/>
                    <a:pt x="1688291" y="2287443"/>
                  </a:cubicBezTo>
                  <a:lnTo>
                    <a:pt x="124460" y="2287443"/>
                  </a:lnTo>
                  <a:cubicBezTo>
                    <a:pt x="88900" y="2287443"/>
                    <a:pt x="59690" y="2258233"/>
                    <a:pt x="59690" y="222267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688291" y="59690"/>
                  </a:lnTo>
                  <a:moveTo>
                    <a:pt x="168829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222673"/>
                  </a:lnTo>
                  <a:cubicBezTo>
                    <a:pt x="0" y="2291253"/>
                    <a:pt x="55880" y="2347133"/>
                    <a:pt x="124460" y="2347133"/>
                  </a:cubicBezTo>
                  <a:lnTo>
                    <a:pt x="1688291" y="2347133"/>
                  </a:lnTo>
                  <a:cubicBezTo>
                    <a:pt x="1756871" y="2347133"/>
                    <a:pt x="1812751" y="2291253"/>
                    <a:pt x="1812751" y="2222673"/>
                  </a:cubicBezTo>
                  <a:lnTo>
                    <a:pt x="1812751" y="124460"/>
                  </a:lnTo>
                  <a:cubicBezTo>
                    <a:pt x="1812751" y="55880"/>
                    <a:pt x="1756871" y="0"/>
                    <a:pt x="168829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741205" y="688543"/>
            <a:ext cx="7101078" cy="8742678"/>
            <a:chOff x="0" y="0"/>
            <a:chExt cx="2205209" cy="2715001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2141709" cy="2651501"/>
            </a:xfrm>
            <a:custGeom>
              <a:avLst/>
              <a:gdLst/>
              <a:ahLst/>
              <a:cxnLst/>
              <a:rect l="l" t="t" r="r" b="b"/>
              <a:pathLst>
                <a:path w="2141709" h="2651501">
                  <a:moveTo>
                    <a:pt x="2048999" y="2651501"/>
                  </a:moveTo>
                  <a:lnTo>
                    <a:pt x="92710" y="2651501"/>
                  </a:lnTo>
                  <a:cubicBezTo>
                    <a:pt x="41910" y="2651501"/>
                    <a:pt x="0" y="2609591"/>
                    <a:pt x="0" y="2558791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047729" y="0"/>
                  </a:lnTo>
                  <a:cubicBezTo>
                    <a:pt x="2098529" y="0"/>
                    <a:pt x="2140439" y="41910"/>
                    <a:pt x="2140439" y="92710"/>
                  </a:cubicBezTo>
                  <a:lnTo>
                    <a:pt x="2140439" y="2557521"/>
                  </a:lnTo>
                  <a:cubicBezTo>
                    <a:pt x="2141709" y="2609591"/>
                    <a:pt x="2099799" y="2651501"/>
                    <a:pt x="2048999" y="2651501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2205209" cy="2715001"/>
            </a:xfrm>
            <a:custGeom>
              <a:avLst/>
              <a:gdLst/>
              <a:ahLst/>
              <a:cxnLst/>
              <a:rect l="l" t="t" r="r" b="b"/>
              <a:pathLst>
                <a:path w="2205209" h="2715001">
                  <a:moveTo>
                    <a:pt x="2080749" y="59690"/>
                  </a:moveTo>
                  <a:cubicBezTo>
                    <a:pt x="2116309" y="59690"/>
                    <a:pt x="2145519" y="88900"/>
                    <a:pt x="2145519" y="124460"/>
                  </a:cubicBezTo>
                  <a:lnTo>
                    <a:pt x="2145519" y="2590541"/>
                  </a:lnTo>
                  <a:cubicBezTo>
                    <a:pt x="2145519" y="2626101"/>
                    <a:pt x="2116309" y="2655311"/>
                    <a:pt x="2080749" y="2655311"/>
                  </a:cubicBezTo>
                  <a:lnTo>
                    <a:pt x="124460" y="2655311"/>
                  </a:lnTo>
                  <a:cubicBezTo>
                    <a:pt x="88900" y="2655311"/>
                    <a:pt x="59690" y="2626101"/>
                    <a:pt x="59690" y="259054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080749" y="59690"/>
                  </a:lnTo>
                  <a:moveTo>
                    <a:pt x="208074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590541"/>
                  </a:lnTo>
                  <a:cubicBezTo>
                    <a:pt x="0" y="2659121"/>
                    <a:pt x="55880" y="2715001"/>
                    <a:pt x="124460" y="2715001"/>
                  </a:cubicBezTo>
                  <a:lnTo>
                    <a:pt x="2080749" y="2715001"/>
                  </a:lnTo>
                  <a:cubicBezTo>
                    <a:pt x="2149329" y="2715001"/>
                    <a:pt x="2205209" y="2659121"/>
                    <a:pt x="2205209" y="2590541"/>
                  </a:cubicBezTo>
                  <a:lnTo>
                    <a:pt x="2205209" y="124460"/>
                  </a:lnTo>
                  <a:cubicBezTo>
                    <a:pt x="2205209" y="55880"/>
                    <a:pt x="2149329" y="0"/>
                    <a:pt x="208074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2184314" y="2609759"/>
            <a:ext cx="4440967" cy="753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3"/>
              </a:lnSpc>
            </a:pPr>
            <a:r>
              <a:rPr lang="en-US" sz="4402">
                <a:solidFill>
                  <a:srgbClr val="3B3D50"/>
                </a:solidFill>
                <a:latin typeface="Montserrat Classic"/>
              </a:rPr>
              <a:t>Inheritance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07223" y="3802072"/>
            <a:ext cx="6220361" cy="3034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8956" lvl="1" indent="-369478">
              <a:lnSpc>
                <a:spcPts val="4791"/>
              </a:lnSpc>
              <a:buFont typeface="Arial"/>
              <a:buChar char="•"/>
            </a:pPr>
            <a:r>
              <a:rPr lang="en-US" sz="3422" dirty="0">
                <a:solidFill>
                  <a:srgbClr val="3B3D50"/>
                </a:solidFill>
                <a:latin typeface="Antic Bold"/>
              </a:rPr>
              <a:t>Package Tool, </a:t>
            </a:r>
            <a:r>
              <a:rPr lang="en-US" sz="3422" dirty="0" err="1">
                <a:solidFill>
                  <a:srgbClr val="3B3D50"/>
                </a:solidFill>
                <a:latin typeface="Antic Bold"/>
              </a:rPr>
              <a:t>BidirectionalMap</a:t>
            </a:r>
            <a:r>
              <a:rPr lang="en-US" sz="3422" dirty="0">
                <a:solidFill>
                  <a:srgbClr val="3B3D50"/>
                </a:solidFill>
                <a:latin typeface="Antic Bold"/>
              </a:rPr>
              <a:t> class inherits from HashMap and implements all of the abstract methods.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26635" y="2609759"/>
            <a:ext cx="4130220" cy="753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3"/>
              </a:lnSpc>
            </a:pPr>
            <a:r>
              <a:rPr lang="en-US" sz="4402">
                <a:solidFill>
                  <a:srgbClr val="3B3D50"/>
                </a:solidFill>
                <a:latin typeface="Montserrat Classic"/>
              </a:rPr>
              <a:t>Polymorphism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18954" y="3753220"/>
            <a:ext cx="6619203" cy="1915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0090" lvl="1" indent="-390045">
              <a:lnSpc>
                <a:spcPts val="5058"/>
              </a:lnSpc>
              <a:buFont typeface="Arial"/>
              <a:buChar char="•"/>
            </a:pPr>
            <a:r>
              <a:rPr lang="en-US" sz="3613" dirty="0">
                <a:solidFill>
                  <a:srgbClr val="3B3D50"/>
                </a:solidFill>
                <a:latin typeface="Antic Bold"/>
              </a:rPr>
              <a:t>All type of instruments (piano, violin, flute, …) are upcasting to Instrument class.</a:t>
            </a:r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A15A8D7C-7565-34A9-7257-9C3C9135B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6260" y="1117435"/>
            <a:ext cx="1957074" cy="1553553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E76E58E6-3EE3-6213-E2B7-B34291BC9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3543" y="1068337"/>
            <a:ext cx="1676400" cy="16517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C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37946" y="196659"/>
            <a:ext cx="15412108" cy="9960584"/>
            <a:chOff x="0" y="0"/>
            <a:chExt cx="5302514" cy="3426925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5239014" cy="3363425"/>
            </a:xfrm>
            <a:custGeom>
              <a:avLst/>
              <a:gdLst/>
              <a:ahLst/>
              <a:cxnLst/>
              <a:rect l="l" t="t" r="r" b="b"/>
              <a:pathLst>
                <a:path w="5239014" h="3363425">
                  <a:moveTo>
                    <a:pt x="5146304" y="3363425"/>
                  </a:moveTo>
                  <a:lnTo>
                    <a:pt x="92710" y="3363425"/>
                  </a:lnTo>
                  <a:cubicBezTo>
                    <a:pt x="41910" y="3363425"/>
                    <a:pt x="0" y="3321515"/>
                    <a:pt x="0" y="327071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5145034" y="0"/>
                  </a:lnTo>
                  <a:cubicBezTo>
                    <a:pt x="5195834" y="0"/>
                    <a:pt x="5237744" y="41910"/>
                    <a:pt x="5237744" y="92710"/>
                  </a:cubicBezTo>
                  <a:lnTo>
                    <a:pt x="5237744" y="3269445"/>
                  </a:lnTo>
                  <a:cubicBezTo>
                    <a:pt x="5239014" y="3321515"/>
                    <a:pt x="5197104" y="3363425"/>
                    <a:pt x="5146304" y="3363425"/>
                  </a:cubicBezTo>
                  <a:close/>
                </a:path>
              </a:pathLst>
            </a:custGeom>
            <a:solidFill>
              <a:srgbClr val="F5F2D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302514" cy="3426925"/>
            </a:xfrm>
            <a:custGeom>
              <a:avLst/>
              <a:gdLst/>
              <a:ahLst/>
              <a:cxnLst/>
              <a:rect l="l" t="t" r="r" b="b"/>
              <a:pathLst>
                <a:path w="5302514" h="3426925">
                  <a:moveTo>
                    <a:pt x="5178054" y="59690"/>
                  </a:moveTo>
                  <a:cubicBezTo>
                    <a:pt x="5213614" y="59690"/>
                    <a:pt x="5242824" y="88900"/>
                    <a:pt x="5242824" y="124460"/>
                  </a:cubicBezTo>
                  <a:lnTo>
                    <a:pt x="5242824" y="3302465"/>
                  </a:lnTo>
                  <a:cubicBezTo>
                    <a:pt x="5242824" y="3338025"/>
                    <a:pt x="5213614" y="3367235"/>
                    <a:pt x="5178054" y="3367235"/>
                  </a:cubicBezTo>
                  <a:lnTo>
                    <a:pt x="124460" y="3367235"/>
                  </a:lnTo>
                  <a:cubicBezTo>
                    <a:pt x="88900" y="3367235"/>
                    <a:pt x="59690" y="3338025"/>
                    <a:pt x="59690" y="330246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5178054" y="59690"/>
                  </a:lnTo>
                  <a:moveTo>
                    <a:pt x="5178054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302465"/>
                  </a:lnTo>
                  <a:cubicBezTo>
                    <a:pt x="0" y="3371045"/>
                    <a:pt x="55880" y="3426925"/>
                    <a:pt x="124460" y="3426925"/>
                  </a:cubicBezTo>
                  <a:lnTo>
                    <a:pt x="5178054" y="3426925"/>
                  </a:lnTo>
                  <a:cubicBezTo>
                    <a:pt x="5246634" y="3426925"/>
                    <a:pt x="5302514" y="3371045"/>
                    <a:pt x="5302514" y="3302465"/>
                  </a:cubicBezTo>
                  <a:lnTo>
                    <a:pt x="5302514" y="124460"/>
                  </a:lnTo>
                  <a:cubicBezTo>
                    <a:pt x="5302514" y="55880"/>
                    <a:pt x="5246634" y="0"/>
                    <a:pt x="5178054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5153152" y="736689"/>
            <a:ext cx="584021" cy="584021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0795D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2621467" y="736689"/>
            <a:ext cx="584021" cy="584021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0CA8C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556010" y="4596561"/>
            <a:ext cx="117598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Open Sans Light"/>
              </a:rPr>
              <a:t>Demo</a:t>
            </a:r>
          </a:p>
        </p:txBody>
      </p:sp>
      <p:pic>
        <p:nvPicPr>
          <p:cNvPr id="10" name="Piano demo-compressed">
            <a:hlinkClick r:id="" action="ppaction://media"/>
            <a:extLst>
              <a:ext uri="{FF2B5EF4-FFF2-40B4-BE49-F238E27FC236}">
                <a16:creationId xmlns:a16="http://schemas.microsoft.com/office/drawing/2014/main" id="{0A854262-AE61-7E43-09C8-E8F3E9927B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1028700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89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232</Words>
  <Application>Microsoft Office PowerPoint</Application>
  <PresentationFormat>Custom</PresentationFormat>
  <Paragraphs>35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Open Sans Light</vt:lpstr>
      <vt:lpstr>Calibri</vt:lpstr>
      <vt:lpstr>Hertical Smooth</vt:lpstr>
      <vt:lpstr>Antic Bold</vt:lpstr>
      <vt:lpstr>Montserrat Classic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piano</dc:title>
  <cp:lastModifiedBy>Nguyen Cong Dat 20200137</cp:lastModifiedBy>
  <cp:revision>7</cp:revision>
  <dcterms:created xsi:type="dcterms:W3CDTF">2006-08-16T00:00:00Z</dcterms:created>
  <dcterms:modified xsi:type="dcterms:W3CDTF">2022-07-16T03:44:08Z</dcterms:modified>
  <dc:identifier>DAFAlzo8_V0</dc:identifier>
</cp:coreProperties>
</file>

<file path=docProps/thumbnail.jpeg>
</file>